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59" r:id="rId6"/>
    <p:sldId id="260" r:id="rId7"/>
    <p:sldId id="262" r:id="rId8"/>
    <p:sldId id="264" r:id="rId9"/>
    <p:sldId id="265" r:id="rId10"/>
    <p:sldId id="263"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de-DE" smtClean="0"/>
              <a:t>Titelmasterformat durch Klicken bearbeiten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6170A05B-519E-4BA2-A984-4D21565FEF6F}" type="datetimeFigureOut">
              <a:rPr lang="en-US" smtClean="0"/>
              <a:t>3/5/2023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3BE55E4F-CEAB-4062-97D8-115213D9A899}" type="slidenum">
              <a:rPr lang="en-US" smtClean="0"/>
              <a:t>‹Nr.›</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35177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170A05B-519E-4BA2-A984-4D21565FEF6F}"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55E4F-CEAB-4062-97D8-115213D9A899}" type="slidenum">
              <a:rPr lang="en-US" smtClean="0"/>
              <a:t>‹Nr.›</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07920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170A05B-519E-4BA2-A984-4D21565FEF6F}"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55E4F-CEAB-4062-97D8-115213D9A899}" type="slidenum">
              <a:rPr lang="en-US" smtClean="0"/>
              <a:t>‹Nr.›</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600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170A05B-519E-4BA2-A984-4D21565FEF6F}"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55E4F-CEAB-4062-97D8-115213D9A899}" type="slidenum">
              <a:rPr lang="en-US" smtClean="0"/>
              <a:t>‹Nr.›</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480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6170A05B-519E-4BA2-A984-4D21565FEF6F}"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55E4F-CEAB-4062-97D8-115213D9A899}" type="slidenum">
              <a:rPr lang="en-US" smtClean="0"/>
              <a:t>‹Nr.›</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1364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6170A05B-519E-4BA2-A984-4D21565FEF6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55E4F-CEAB-4062-97D8-115213D9A899}" type="slidenum">
              <a:rPr lang="en-US" smtClean="0"/>
              <a:t>‹Nr.›</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07510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1447191" y="2824269"/>
            <a:ext cx="4645152" cy="2644457"/>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6412362" y="2821491"/>
            <a:ext cx="4645152" cy="2637371"/>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6170A05B-519E-4BA2-A984-4D21565FEF6F}" type="datetimeFigureOut">
              <a:rPr lang="en-US" smtClean="0"/>
              <a:t>3/5/2023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E55E4F-CEAB-4062-97D8-115213D9A899}" type="slidenum">
              <a:rPr lang="en-US" smtClean="0"/>
              <a:t>‹Nr.›</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2393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6170A05B-519E-4BA2-A984-4D21565FEF6F}"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E55E4F-CEAB-4062-97D8-115213D9A899}" type="slidenum">
              <a:rPr lang="en-US" smtClean="0"/>
              <a:t>‹Nr.›</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5773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70A05B-519E-4BA2-A984-4D21565FEF6F}" type="datetimeFigureOut">
              <a:rPr lang="en-US" smtClean="0"/>
              <a:t>3/5/2023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E55E4F-CEAB-4062-97D8-115213D9A899}" type="slidenum">
              <a:rPr lang="en-US" smtClean="0"/>
              <a:t>‹Nr.›</a:t>
            </a:fld>
            <a:endParaRPr lang="en-US"/>
          </a:p>
        </p:txBody>
      </p:sp>
    </p:spTree>
    <p:extLst>
      <p:ext uri="{BB962C8B-B14F-4D97-AF65-F5344CB8AC3E}">
        <p14:creationId xmlns:p14="http://schemas.microsoft.com/office/powerpoint/2010/main" val="1896761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de-DE" smtClean="0"/>
              <a:t>Titelmasterformat durch Klicken bearbeiten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6170A05B-519E-4BA2-A984-4D21565FEF6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55E4F-CEAB-4062-97D8-115213D9A899}" type="slidenum">
              <a:rPr lang="en-US" smtClean="0"/>
              <a:t>‹Nr.›</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3657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170A05B-519E-4BA2-A984-4D21565FEF6F}" type="datetimeFigureOut">
              <a:rPr lang="en-US" smtClean="0"/>
              <a:t>3/5/2023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3BE55E4F-CEAB-4062-97D8-115213D9A899}" type="slidenum">
              <a:rPr lang="en-US" smtClean="0"/>
              <a:t>‹Nr.›</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53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170A05B-519E-4BA2-A984-4D21565FEF6F}" type="datetimeFigureOut">
              <a:rPr lang="en-US" smtClean="0"/>
              <a:t>3/5/2023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BE55E4F-CEAB-4062-97D8-115213D9A899}" type="slidenum">
              <a:rPr lang="en-US" smtClean="0"/>
              <a:t>‹Nr.›</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3425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pPr algn="ctr"/>
            <a:r>
              <a:rPr lang="en-US" sz="5400" dirty="0" smtClean="0">
                <a:latin typeface="Noto Serif ExtraCondensed Black" panose="02020A06060505020204" pitchFamily="18" charset="0"/>
                <a:ea typeface="Noto Serif ExtraCondensed Black" panose="02020A06060505020204" pitchFamily="18" charset="0"/>
                <a:cs typeface="Noto Serif ExtraCondensed Black" panose="02020A06060505020204" pitchFamily="18" charset="0"/>
              </a:rPr>
              <a:t>Academic Writing Tips</a:t>
            </a:r>
            <a:endParaRPr lang="en-US" sz="5400" dirty="0">
              <a:latin typeface="Noto Serif ExtraCondensed Black" panose="02020A06060505020204" pitchFamily="18" charset="0"/>
              <a:ea typeface="Noto Serif ExtraCondensed Black" panose="02020A06060505020204" pitchFamily="18" charset="0"/>
              <a:cs typeface="Noto Serif ExtraCondensed Black" panose="02020A06060505020204" pitchFamily="18" charset="0"/>
            </a:endParaRPr>
          </a:p>
        </p:txBody>
      </p:sp>
      <p:sp>
        <p:nvSpPr>
          <p:cNvPr id="3" name="Untertitel 2"/>
          <p:cNvSpPr>
            <a:spLocks noGrp="1"/>
          </p:cNvSpPr>
          <p:nvPr>
            <p:ph type="subTitle" idx="1"/>
          </p:nvPr>
        </p:nvSpPr>
        <p:spPr/>
        <p:txBody>
          <a:bodyPr>
            <a:normAutofit fontScale="85000" lnSpcReduction="20000"/>
          </a:bodyPr>
          <a:lstStyle/>
          <a:p>
            <a:pPr algn="ctr">
              <a:lnSpc>
                <a:spcPct val="100000"/>
              </a:lnSpc>
            </a:pPr>
            <a:r>
              <a:rPr lang="en-US" sz="1600" b="1" dirty="0" smtClean="0"/>
              <a:t>Christopher Forlini</a:t>
            </a:r>
          </a:p>
          <a:p>
            <a:pPr algn="ctr">
              <a:lnSpc>
                <a:spcPct val="100000"/>
              </a:lnSpc>
            </a:pPr>
            <a:r>
              <a:rPr lang="en-US" sz="1600" b="1" dirty="0" smtClean="0"/>
              <a:t>University of Erfurt (Germany)</a:t>
            </a:r>
          </a:p>
          <a:p>
            <a:pPr algn="ctr">
              <a:lnSpc>
                <a:spcPct val="100000"/>
              </a:lnSpc>
            </a:pPr>
            <a:r>
              <a:rPr lang="en-US" sz="1600" b="1" dirty="0" smtClean="0"/>
              <a:t>Cara Webinar (March 6, 2023)</a:t>
            </a:r>
            <a:endParaRPr lang="en-US" sz="1600" b="1" dirty="0"/>
          </a:p>
        </p:txBody>
      </p:sp>
    </p:spTree>
    <p:extLst>
      <p:ext uri="{BB962C8B-B14F-4D97-AF65-F5344CB8AC3E}">
        <p14:creationId xmlns:p14="http://schemas.microsoft.com/office/powerpoint/2010/main" val="2919465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err="1" smtClean="0"/>
              <a:t>Effective</a:t>
            </a:r>
            <a:r>
              <a:rPr lang="de-DE" b="1" dirty="0" smtClean="0"/>
              <a:t> </a:t>
            </a:r>
            <a:r>
              <a:rPr lang="de-DE" b="1" dirty="0" err="1" smtClean="0"/>
              <a:t>communication</a:t>
            </a:r>
            <a:endParaRPr lang="en-US" b="1" dirty="0"/>
          </a:p>
        </p:txBody>
      </p:sp>
      <p:sp>
        <p:nvSpPr>
          <p:cNvPr id="3" name="Inhaltsplatzhalter 2"/>
          <p:cNvSpPr>
            <a:spLocks noGrp="1"/>
          </p:cNvSpPr>
          <p:nvPr>
            <p:ph idx="1"/>
          </p:nvPr>
        </p:nvSpPr>
        <p:spPr>
          <a:xfrm>
            <a:off x="1451579" y="2015732"/>
            <a:ext cx="9603275" cy="4109765"/>
          </a:xfrm>
        </p:spPr>
        <p:txBody>
          <a:bodyPr>
            <a:normAutofit fontScale="92500" lnSpcReduction="20000"/>
          </a:bodyPr>
          <a:lstStyle/>
          <a:p>
            <a:pPr marL="0" indent="0">
              <a:buNone/>
            </a:pPr>
            <a:r>
              <a:rPr lang="de-DE" dirty="0" smtClean="0"/>
              <a:t>Challeng</a:t>
            </a:r>
            <a:r>
              <a:rPr lang="de-DE" dirty="0" smtClean="0"/>
              <a:t>e: </a:t>
            </a:r>
            <a:r>
              <a:rPr lang="de-DE" dirty="0" err="1"/>
              <a:t>a</a:t>
            </a:r>
            <a:r>
              <a:rPr lang="de-DE" dirty="0" err="1" smtClean="0"/>
              <a:t>nalyze</a:t>
            </a:r>
            <a:r>
              <a:rPr lang="de-DE" dirty="0" smtClean="0"/>
              <a:t> </a:t>
            </a:r>
            <a:r>
              <a:rPr lang="de-DE" dirty="0" err="1" smtClean="0"/>
              <a:t>the</a:t>
            </a:r>
            <a:r>
              <a:rPr lang="de-DE" dirty="0" smtClean="0"/>
              <a:t> </a:t>
            </a:r>
            <a:r>
              <a:rPr lang="de-DE" dirty="0" err="1" smtClean="0"/>
              <a:t>articles</a:t>
            </a:r>
            <a:r>
              <a:rPr lang="de-DE" dirty="0" smtClean="0"/>
              <a:t> </a:t>
            </a:r>
            <a:r>
              <a:rPr lang="de-DE" dirty="0" err="1" smtClean="0"/>
              <a:t>written</a:t>
            </a:r>
            <a:r>
              <a:rPr lang="de-DE" dirty="0" smtClean="0"/>
              <a:t> </a:t>
            </a:r>
            <a:r>
              <a:rPr lang="de-DE" dirty="0" err="1" smtClean="0"/>
              <a:t>by</a:t>
            </a:r>
            <a:r>
              <a:rPr lang="de-DE" dirty="0" smtClean="0"/>
              <a:t> native </a:t>
            </a:r>
            <a:r>
              <a:rPr lang="de-DE" dirty="0" err="1" smtClean="0"/>
              <a:t>speakers</a:t>
            </a:r>
            <a:r>
              <a:rPr lang="de-DE" dirty="0" smtClean="0"/>
              <a:t> in </a:t>
            </a:r>
            <a:r>
              <a:rPr lang="de-DE" dirty="0" err="1" smtClean="0"/>
              <a:t>academic</a:t>
            </a:r>
            <a:r>
              <a:rPr lang="de-DE" dirty="0" smtClean="0"/>
              <a:t> </a:t>
            </a:r>
            <a:r>
              <a:rPr lang="de-DE" dirty="0" err="1" smtClean="0"/>
              <a:t>journals</a:t>
            </a:r>
            <a:r>
              <a:rPr lang="de-DE" dirty="0"/>
              <a:t> </a:t>
            </a:r>
            <a:r>
              <a:rPr lang="de-DE" dirty="0" smtClean="0"/>
              <a:t>OR in</a:t>
            </a:r>
            <a:r>
              <a:rPr lang="de-DE" dirty="0" smtClean="0"/>
              <a:t> </a:t>
            </a:r>
            <a:r>
              <a:rPr lang="de-DE" dirty="0" err="1" smtClean="0"/>
              <a:t>good</a:t>
            </a:r>
            <a:r>
              <a:rPr lang="de-DE" dirty="0" smtClean="0"/>
              <a:t> </a:t>
            </a:r>
            <a:r>
              <a:rPr lang="de-DE" dirty="0" err="1" smtClean="0"/>
              <a:t>sources</a:t>
            </a:r>
            <a:r>
              <a:rPr lang="de-DE" dirty="0" smtClean="0"/>
              <a:t> </a:t>
            </a:r>
            <a:r>
              <a:rPr lang="de-DE" dirty="0" err="1" smtClean="0"/>
              <a:t>of</a:t>
            </a:r>
            <a:r>
              <a:rPr lang="de-DE" dirty="0" smtClean="0"/>
              <a:t> English (= </a:t>
            </a:r>
            <a:r>
              <a:rPr lang="de-DE" dirty="0" err="1" smtClean="0"/>
              <a:t>periodicals</a:t>
            </a:r>
            <a:r>
              <a:rPr lang="de-DE" dirty="0" smtClean="0"/>
              <a:t> &amp; </a:t>
            </a:r>
            <a:r>
              <a:rPr lang="de-DE" dirty="0" err="1" smtClean="0"/>
              <a:t>newspapers</a:t>
            </a:r>
            <a:r>
              <a:rPr lang="de-DE" dirty="0" smtClean="0"/>
              <a:t>)</a:t>
            </a:r>
          </a:p>
          <a:p>
            <a:pPr marL="0" indent="0">
              <a:buNone/>
            </a:pPr>
            <a:endParaRPr lang="de-DE" sz="1200" dirty="0"/>
          </a:p>
          <a:p>
            <a:pPr marL="0" indent="0">
              <a:buNone/>
            </a:pPr>
            <a:r>
              <a:rPr lang="de-DE" dirty="0" smtClean="0"/>
              <a:t>B</a:t>
            </a:r>
            <a:r>
              <a:rPr lang="de-DE" dirty="0" smtClean="0"/>
              <a:t>asic </a:t>
            </a:r>
            <a:r>
              <a:rPr lang="de-DE" dirty="0" err="1" smtClean="0"/>
              <a:t>sentence</a:t>
            </a:r>
            <a:r>
              <a:rPr lang="de-DE" dirty="0" smtClean="0"/>
              <a:t> </a:t>
            </a:r>
            <a:r>
              <a:rPr lang="de-DE" dirty="0" err="1" smtClean="0"/>
              <a:t>structure</a:t>
            </a:r>
            <a:r>
              <a:rPr lang="de-DE" dirty="0" smtClean="0"/>
              <a:t> </a:t>
            </a:r>
            <a:r>
              <a:rPr lang="de-DE" dirty="0" err="1" smtClean="0"/>
              <a:t>is</a:t>
            </a:r>
            <a:r>
              <a:rPr lang="de-DE" dirty="0" smtClean="0"/>
              <a:t> </a:t>
            </a:r>
            <a:r>
              <a:rPr lang="de-DE" dirty="0" err="1" smtClean="0"/>
              <a:t>largely</a:t>
            </a:r>
            <a:r>
              <a:rPr lang="de-DE" dirty="0" smtClean="0"/>
              <a:t> same </a:t>
            </a:r>
            <a:r>
              <a:rPr lang="de-DE" dirty="0" err="1" smtClean="0"/>
              <a:t>yet</a:t>
            </a:r>
            <a:r>
              <a:rPr lang="de-DE" dirty="0" smtClean="0"/>
              <a:t> </a:t>
            </a:r>
            <a:r>
              <a:rPr lang="de-DE" dirty="0" err="1" smtClean="0"/>
              <a:t>variety</a:t>
            </a:r>
            <a:r>
              <a:rPr lang="de-DE" dirty="0" smtClean="0"/>
              <a:t> &amp; </a:t>
            </a:r>
            <a:r>
              <a:rPr lang="de-DE" dirty="0" err="1" smtClean="0"/>
              <a:t>complexity</a:t>
            </a:r>
            <a:r>
              <a:rPr lang="de-DE" dirty="0"/>
              <a:t> </a:t>
            </a:r>
            <a:r>
              <a:rPr lang="de-DE" dirty="0" err="1" smtClean="0"/>
              <a:t>are</a:t>
            </a:r>
            <a:r>
              <a:rPr lang="de-DE" dirty="0" smtClean="0"/>
              <a:t> </a:t>
            </a:r>
            <a:r>
              <a:rPr lang="de-DE" dirty="0" err="1" smtClean="0"/>
              <a:t>achieved</a:t>
            </a:r>
            <a:r>
              <a:rPr lang="de-DE" dirty="0" smtClean="0"/>
              <a:t> in </a:t>
            </a:r>
            <a:r>
              <a:rPr lang="de-DE" dirty="0" smtClean="0"/>
              <a:t>different </a:t>
            </a:r>
            <a:r>
              <a:rPr lang="de-DE" dirty="0" err="1" smtClean="0"/>
              <a:t>ways</a:t>
            </a:r>
            <a:endParaRPr lang="de-DE" dirty="0" smtClean="0"/>
          </a:p>
          <a:p>
            <a:pPr>
              <a:buFontTx/>
              <a:buChar char="-"/>
            </a:pPr>
            <a:r>
              <a:rPr lang="de-DE" sz="1600" dirty="0" smtClean="0"/>
              <a:t>Add different </a:t>
            </a:r>
            <a:r>
              <a:rPr lang="de-DE" sz="1600" dirty="0" err="1" smtClean="0"/>
              <a:t>clauses</a:t>
            </a:r>
            <a:r>
              <a:rPr lang="de-DE" sz="1600" dirty="0" smtClean="0"/>
              <a:t> </a:t>
            </a:r>
            <a:r>
              <a:rPr lang="de-DE" sz="1600" dirty="0" err="1" smtClean="0"/>
              <a:t>to</a:t>
            </a:r>
            <a:r>
              <a:rPr lang="de-DE" sz="1600" dirty="0" smtClean="0"/>
              <a:t> </a:t>
            </a:r>
            <a:r>
              <a:rPr lang="de-DE" sz="1600" dirty="0" err="1" smtClean="0"/>
              <a:t>basic</a:t>
            </a:r>
            <a:r>
              <a:rPr lang="de-DE" sz="1600" dirty="0" smtClean="0"/>
              <a:t> sentences (e.g. </a:t>
            </a:r>
            <a:r>
              <a:rPr lang="de-DE" sz="1600" dirty="0"/>
              <a:t>r</a:t>
            </a:r>
            <a:r>
              <a:rPr lang="de-DE" sz="1600" dirty="0" smtClean="0"/>
              <a:t>elative </a:t>
            </a:r>
            <a:r>
              <a:rPr lang="de-DE" sz="1600" dirty="0" err="1" smtClean="0"/>
              <a:t>clauses</a:t>
            </a:r>
            <a:r>
              <a:rPr lang="de-DE" sz="1600" dirty="0" smtClean="0"/>
              <a:t>, </a:t>
            </a:r>
            <a:r>
              <a:rPr lang="de-DE" sz="1600" dirty="0" err="1" smtClean="0"/>
              <a:t>participle</a:t>
            </a:r>
            <a:r>
              <a:rPr lang="de-DE" sz="1600" dirty="0" smtClean="0"/>
              <a:t> </a:t>
            </a:r>
            <a:r>
              <a:rPr lang="de-DE" sz="1600" dirty="0" err="1" smtClean="0"/>
              <a:t>clauses</a:t>
            </a:r>
            <a:r>
              <a:rPr lang="de-DE" sz="1600" dirty="0" smtClean="0"/>
              <a:t> etc.</a:t>
            </a:r>
          </a:p>
          <a:p>
            <a:pPr>
              <a:buFontTx/>
              <a:buChar char="-"/>
            </a:pPr>
            <a:r>
              <a:rPr lang="de-DE" sz="1600" dirty="0" err="1" smtClean="0"/>
              <a:t>Join</a:t>
            </a:r>
            <a:r>
              <a:rPr lang="de-DE" sz="1600" dirty="0" smtClean="0"/>
              <a:t> sentences </a:t>
            </a:r>
            <a:r>
              <a:rPr lang="de-DE" sz="1600" dirty="0" err="1" smtClean="0"/>
              <a:t>using</a:t>
            </a:r>
            <a:r>
              <a:rPr lang="de-DE" sz="1600" dirty="0" smtClean="0"/>
              <a:t> </a:t>
            </a:r>
            <a:r>
              <a:rPr lang="de-DE" sz="1600" dirty="0" err="1" smtClean="0"/>
              <a:t>connectors</a:t>
            </a:r>
            <a:r>
              <a:rPr lang="de-DE" sz="1600" dirty="0" smtClean="0"/>
              <a:t> (e.g. </a:t>
            </a:r>
            <a:r>
              <a:rPr lang="de-DE" sz="1600" dirty="0" err="1" smtClean="0"/>
              <a:t>and</a:t>
            </a:r>
            <a:r>
              <a:rPr lang="de-DE" sz="1600" dirty="0" smtClean="0"/>
              <a:t>/but/</a:t>
            </a:r>
            <a:r>
              <a:rPr lang="de-DE" sz="1600" dirty="0" err="1" smtClean="0"/>
              <a:t>or</a:t>
            </a:r>
            <a:r>
              <a:rPr lang="de-DE" sz="1600" dirty="0" smtClean="0"/>
              <a:t>; </a:t>
            </a:r>
            <a:r>
              <a:rPr lang="de-DE" sz="1600" dirty="0" err="1" smtClean="0"/>
              <a:t>because</a:t>
            </a:r>
            <a:r>
              <a:rPr lang="de-DE" sz="1600" dirty="0" smtClean="0"/>
              <a:t>, </a:t>
            </a:r>
            <a:r>
              <a:rPr lang="de-DE" sz="1600" dirty="0" err="1" smtClean="0"/>
              <a:t>that</a:t>
            </a:r>
            <a:r>
              <a:rPr lang="de-DE" sz="1600" dirty="0" smtClean="0"/>
              <a:t>, </a:t>
            </a:r>
            <a:r>
              <a:rPr lang="de-DE" sz="1600" dirty="0" err="1" smtClean="0"/>
              <a:t>although</a:t>
            </a:r>
            <a:r>
              <a:rPr lang="de-DE" sz="1600" dirty="0" smtClean="0"/>
              <a:t>, so </a:t>
            </a:r>
            <a:r>
              <a:rPr lang="de-DE" sz="1600" dirty="0" err="1" smtClean="0"/>
              <a:t>that</a:t>
            </a:r>
            <a:r>
              <a:rPr lang="de-DE" sz="1600" dirty="0" smtClean="0"/>
              <a:t>, so </a:t>
            </a:r>
            <a:r>
              <a:rPr lang="de-DE" sz="1600" dirty="0" err="1" smtClean="0"/>
              <a:t>as</a:t>
            </a:r>
            <a:r>
              <a:rPr lang="de-DE" sz="1600" dirty="0" smtClean="0"/>
              <a:t> </a:t>
            </a:r>
            <a:r>
              <a:rPr lang="de-DE" sz="1600" dirty="0" err="1" smtClean="0"/>
              <a:t>to</a:t>
            </a:r>
            <a:r>
              <a:rPr lang="de-DE" sz="1600" dirty="0" smtClean="0"/>
              <a:t>; </a:t>
            </a:r>
            <a:r>
              <a:rPr lang="de-DE" sz="1600" dirty="0" err="1" smtClean="0"/>
              <a:t>however</a:t>
            </a:r>
            <a:r>
              <a:rPr lang="de-DE" sz="1600" dirty="0" smtClean="0"/>
              <a:t>, </a:t>
            </a:r>
            <a:r>
              <a:rPr lang="de-DE" sz="1600" dirty="0" err="1" smtClean="0"/>
              <a:t>therefore</a:t>
            </a:r>
            <a:r>
              <a:rPr lang="de-DE" sz="1600" dirty="0" smtClean="0"/>
              <a:t> ...)</a:t>
            </a:r>
            <a:endParaRPr lang="de-DE" sz="1600" dirty="0" smtClean="0"/>
          </a:p>
          <a:p>
            <a:pPr>
              <a:buFontTx/>
              <a:buChar char="-"/>
            </a:pPr>
            <a:r>
              <a:rPr lang="de-DE" sz="1600" dirty="0" err="1" smtClean="0"/>
              <a:t>Using</a:t>
            </a:r>
            <a:r>
              <a:rPr lang="de-DE" sz="1600" dirty="0" smtClean="0"/>
              <a:t> </a:t>
            </a:r>
            <a:r>
              <a:rPr lang="de-DE" sz="1600" dirty="0" err="1" smtClean="0"/>
              <a:t>advanced</a:t>
            </a:r>
            <a:r>
              <a:rPr lang="de-DE" sz="1600" dirty="0" smtClean="0"/>
              <a:t> </a:t>
            </a:r>
            <a:r>
              <a:rPr lang="de-DE" sz="1600" dirty="0" err="1" smtClean="0"/>
              <a:t>vocab</a:t>
            </a:r>
            <a:r>
              <a:rPr lang="de-DE" sz="1600" dirty="0" smtClean="0"/>
              <a:t>, </a:t>
            </a:r>
            <a:r>
              <a:rPr lang="de-DE" sz="1600" dirty="0" err="1" smtClean="0"/>
              <a:t>subject-specific</a:t>
            </a:r>
            <a:r>
              <a:rPr lang="de-DE" sz="1600" dirty="0" smtClean="0"/>
              <a:t> </a:t>
            </a:r>
            <a:r>
              <a:rPr lang="de-DE" sz="1600" dirty="0" err="1" smtClean="0"/>
              <a:t>vocab</a:t>
            </a:r>
            <a:endParaRPr lang="de-DE" sz="1600" dirty="0" smtClean="0"/>
          </a:p>
          <a:p>
            <a:pPr marL="0" indent="0">
              <a:buNone/>
            </a:pPr>
            <a:endParaRPr lang="de-DE" sz="1200" dirty="0"/>
          </a:p>
          <a:p>
            <a:pPr marL="0" indent="0">
              <a:buNone/>
            </a:pPr>
            <a:r>
              <a:rPr lang="de-DE" dirty="0" smtClean="0"/>
              <a:t>Key: </a:t>
            </a:r>
            <a:r>
              <a:rPr lang="de-DE" dirty="0" err="1"/>
              <a:t>c</a:t>
            </a:r>
            <a:r>
              <a:rPr lang="de-DE" dirty="0" err="1" smtClean="0"/>
              <a:t>omplexity</a:t>
            </a:r>
            <a:r>
              <a:rPr lang="de-DE" dirty="0" smtClean="0"/>
              <a:t> </a:t>
            </a:r>
            <a:r>
              <a:rPr lang="de-DE" dirty="0" err="1" smtClean="0"/>
              <a:t>of</a:t>
            </a:r>
            <a:r>
              <a:rPr lang="de-DE" dirty="0" smtClean="0"/>
              <a:t> </a:t>
            </a:r>
            <a:r>
              <a:rPr lang="de-DE" dirty="0" err="1" smtClean="0"/>
              <a:t>thought</a:t>
            </a:r>
            <a:r>
              <a:rPr lang="de-DE" dirty="0" smtClean="0"/>
              <a:t> </a:t>
            </a:r>
            <a:r>
              <a:rPr lang="de-DE" dirty="0" err="1" smtClean="0"/>
              <a:t>counts</a:t>
            </a:r>
            <a:r>
              <a:rPr lang="de-DE" dirty="0" smtClean="0"/>
              <a:t> (!), not </a:t>
            </a:r>
            <a:r>
              <a:rPr lang="de-DE" dirty="0" err="1" smtClean="0"/>
              <a:t>complexity</a:t>
            </a:r>
            <a:r>
              <a:rPr lang="de-DE" dirty="0" smtClean="0"/>
              <a:t> </a:t>
            </a:r>
            <a:r>
              <a:rPr lang="de-DE" dirty="0" err="1" smtClean="0"/>
              <a:t>of</a:t>
            </a:r>
            <a:r>
              <a:rPr lang="de-DE" dirty="0" smtClean="0"/>
              <a:t> </a:t>
            </a:r>
            <a:r>
              <a:rPr lang="de-DE" dirty="0" err="1" smtClean="0"/>
              <a:t>language</a:t>
            </a:r>
            <a:endParaRPr lang="de-DE" dirty="0" smtClean="0"/>
          </a:p>
          <a:p>
            <a:pPr marL="0" indent="0">
              <a:buNone/>
            </a:pPr>
            <a:endParaRPr lang="de-DE" sz="1200" dirty="0"/>
          </a:p>
          <a:p>
            <a:pPr marL="0" indent="0">
              <a:buNone/>
            </a:pPr>
            <a:r>
              <a:rPr lang="de-DE" dirty="0" err="1" smtClean="0"/>
              <a:t>Effective</a:t>
            </a:r>
            <a:r>
              <a:rPr lang="de-DE" dirty="0" smtClean="0"/>
              <a:t> </a:t>
            </a:r>
            <a:r>
              <a:rPr lang="de-DE" dirty="0" err="1" smtClean="0"/>
              <a:t>communicator</a:t>
            </a:r>
            <a:r>
              <a:rPr lang="de-DE" dirty="0" smtClean="0"/>
              <a:t> = </a:t>
            </a:r>
            <a:r>
              <a:rPr lang="de-DE" dirty="0" err="1" smtClean="0"/>
              <a:t>doing</a:t>
            </a:r>
            <a:r>
              <a:rPr lang="de-DE" dirty="0" smtClean="0"/>
              <a:t> </a:t>
            </a:r>
            <a:r>
              <a:rPr lang="de-DE" dirty="0" err="1" smtClean="0"/>
              <a:t>the</a:t>
            </a:r>
            <a:r>
              <a:rPr lang="de-DE" dirty="0" smtClean="0"/>
              <a:t> simple </a:t>
            </a:r>
            <a:r>
              <a:rPr lang="de-DE" dirty="0" err="1" smtClean="0"/>
              <a:t>stuff</a:t>
            </a:r>
            <a:r>
              <a:rPr lang="de-DE" dirty="0" smtClean="0"/>
              <a:t> </a:t>
            </a:r>
            <a:r>
              <a:rPr lang="de-DE" dirty="0" err="1" smtClean="0"/>
              <a:t>well</a:t>
            </a:r>
            <a:r>
              <a:rPr lang="de-DE" smtClean="0"/>
              <a:t>!</a:t>
            </a:r>
            <a:endParaRPr lang="de-DE" dirty="0" smtClean="0"/>
          </a:p>
        </p:txBody>
      </p:sp>
    </p:spTree>
    <p:extLst>
      <p:ext uri="{BB962C8B-B14F-4D97-AF65-F5344CB8AC3E}">
        <p14:creationId xmlns:p14="http://schemas.microsoft.com/office/powerpoint/2010/main" val="1916009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b="1" dirty="0" smtClean="0"/>
              <a:t>Resources</a:t>
            </a:r>
            <a:endParaRPr lang="en-US" b="1" dirty="0"/>
          </a:p>
        </p:txBody>
      </p:sp>
      <p:sp>
        <p:nvSpPr>
          <p:cNvPr id="3" name="Inhaltsplatzhalter 2"/>
          <p:cNvSpPr>
            <a:spLocks noGrp="1"/>
          </p:cNvSpPr>
          <p:nvPr>
            <p:ph idx="1"/>
          </p:nvPr>
        </p:nvSpPr>
        <p:spPr>
          <a:xfrm>
            <a:off x="1451579" y="2015732"/>
            <a:ext cx="9603275" cy="4011442"/>
          </a:xfrm>
        </p:spPr>
        <p:txBody>
          <a:bodyPr>
            <a:normAutofit/>
          </a:bodyPr>
          <a:lstStyle/>
          <a:p>
            <a:pPr marL="0" indent="0">
              <a:buNone/>
            </a:pPr>
            <a:r>
              <a:rPr lang="en-US" dirty="0" smtClean="0"/>
              <a:t>Once you internalize this idea of constructing a sentence, then you can focus more on improving grammar &amp; vocab as well as developing your own writing style</a:t>
            </a:r>
          </a:p>
          <a:p>
            <a:pPr marL="0" indent="0">
              <a:buNone/>
            </a:pPr>
            <a:endParaRPr lang="en-US" dirty="0" smtClean="0"/>
          </a:p>
          <a:p>
            <a:pPr>
              <a:buFontTx/>
              <a:buChar char="-"/>
            </a:pPr>
            <a:r>
              <a:rPr lang="en-US" dirty="0" smtClean="0"/>
              <a:t>Martin </a:t>
            </a:r>
            <a:r>
              <a:rPr lang="en-US" dirty="0" err="1" smtClean="0"/>
              <a:t>Hewings</a:t>
            </a:r>
            <a:r>
              <a:rPr lang="en-US" dirty="0" smtClean="0"/>
              <a:t>, </a:t>
            </a:r>
            <a:r>
              <a:rPr lang="en-US" i="1" dirty="0" smtClean="0"/>
              <a:t>Advanced Grammar in Use</a:t>
            </a:r>
          </a:p>
          <a:p>
            <a:pPr>
              <a:buFontTx/>
              <a:buChar char="-"/>
            </a:pPr>
            <a:r>
              <a:rPr lang="en-US" dirty="0" smtClean="0"/>
              <a:t>Michael McCarthy &amp; Felicity O’Dell, </a:t>
            </a:r>
            <a:r>
              <a:rPr lang="en-US" i="1" dirty="0" smtClean="0"/>
              <a:t>Academic Vocabulary in Use </a:t>
            </a:r>
            <a:r>
              <a:rPr lang="en-US" dirty="0" smtClean="0"/>
              <a:t>(= general academic vocab for variety of situations)</a:t>
            </a:r>
            <a:endParaRPr lang="en-US" dirty="0"/>
          </a:p>
        </p:txBody>
      </p:sp>
    </p:spTree>
    <p:extLst>
      <p:ext uri="{BB962C8B-B14F-4D97-AF65-F5344CB8AC3E}">
        <p14:creationId xmlns:p14="http://schemas.microsoft.com/office/powerpoint/2010/main" val="3046069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b="1" dirty="0" smtClean="0"/>
              <a:t>Intro</a:t>
            </a:r>
            <a:endParaRPr lang="en-US" b="1" dirty="0"/>
          </a:p>
        </p:txBody>
      </p:sp>
      <p:sp>
        <p:nvSpPr>
          <p:cNvPr id="3" name="Inhaltsplatzhalter 2"/>
          <p:cNvSpPr>
            <a:spLocks noGrp="1"/>
          </p:cNvSpPr>
          <p:nvPr>
            <p:ph idx="1"/>
          </p:nvPr>
        </p:nvSpPr>
        <p:spPr>
          <a:xfrm>
            <a:off x="1451578" y="2005900"/>
            <a:ext cx="9603275" cy="4070436"/>
          </a:xfrm>
        </p:spPr>
        <p:txBody>
          <a:bodyPr>
            <a:normAutofit fontScale="92500"/>
          </a:bodyPr>
          <a:lstStyle/>
          <a:p>
            <a:pPr marL="0" indent="0">
              <a:buNone/>
            </a:pPr>
            <a:r>
              <a:rPr lang="en-US" dirty="0" smtClean="0"/>
              <a:t>Native speaker of English (= from NYC), also speak German &amp; Italian (ancient Greek &amp; Latin)</a:t>
            </a:r>
          </a:p>
          <a:p>
            <a:pPr marL="0" indent="0">
              <a:buNone/>
            </a:pPr>
            <a:endParaRPr lang="en-US" sz="1200" dirty="0"/>
          </a:p>
          <a:p>
            <a:pPr marL="0" indent="0">
              <a:buNone/>
            </a:pPr>
            <a:r>
              <a:rPr lang="en-US" dirty="0" smtClean="0"/>
              <a:t>English teacher at German universities &amp; language schools for over 20 years</a:t>
            </a:r>
          </a:p>
          <a:p>
            <a:pPr marL="0" indent="0">
              <a:buNone/>
            </a:pPr>
            <a:endParaRPr lang="en-US" sz="1200" dirty="0"/>
          </a:p>
          <a:p>
            <a:pPr marL="0" indent="0">
              <a:buNone/>
            </a:pPr>
            <a:r>
              <a:rPr lang="en-US" dirty="0" smtClean="0"/>
              <a:t>Lecturer in English language &amp; American studies at the University of Erfurt (= since winter semester 2020/21)</a:t>
            </a:r>
          </a:p>
          <a:p>
            <a:pPr>
              <a:buFontTx/>
              <a:buChar char="-"/>
            </a:pPr>
            <a:r>
              <a:rPr lang="en-US" sz="1800" dirty="0" smtClean="0"/>
              <a:t>Integrated skills, writing, cultural studies courses at B2 – C1/2 level</a:t>
            </a:r>
          </a:p>
          <a:p>
            <a:pPr>
              <a:buFontTx/>
              <a:buChar char="-"/>
            </a:pPr>
            <a:r>
              <a:rPr lang="en-US" sz="1800" dirty="0" smtClean="0"/>
              <a:t>Projects on the intersection of German &amp; American history</a:t>
            </a:r>
          </a:p>
          <a:p>
            <a:pPr marL="0" indent="0">
              <a:buNone/>
            </a:pPr>
            <a:endParaRPr lang="en-US" sz="1200" dirty="0"/>
          </a:p>
          <a:p>
            <a:pPr marL="0" indent="0">
              <a:buNone/>
            </a:pPr>
            <a:r>
              <a:rPr lang="en-US" dirty="0" smtClean="0"/>
              <a:t>Autodidact in German &amp; Italian (= learned by mimicking what I read &amp; heard)</a:t>
            </a:r>
            <a:endParaRPr lang="en-US" dirty="0"/>
          </a:p>
        </p:txBody>
      </p:sp>
    </p:spTree>
    <p:extLst>
      <p:ext uri="{BB962C8B-B14F-4D97-AF65-F5344CB8AC3E}">
        <p14:creationId xmlns:p14="http://schemas.microsoft.com/office/powerpoint/2010/main" val="2148958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b="1" dirty="0" smtClean="0"/>
              <a:t>Problem</a:t>
            </a:r>
            <a:endParaRPr lang="en-US" b="1" dirty="0"/>
          </a:p>
        </p:txBody>
      </p:sp>
      <p:sp>
        <p:nvSpPr>
          <p:cNvPr id="3" name="Inhaltsplatzhalter 2"/>
          <p:cNvSpPr>
            <a:spLocks noGrp="1"/>
          </p:cNvSpPr>
          <p:nvPr>
            <p:ph idx="1"/>
          </p:nvPr>
        </p:nvSpPr>
        <p:spPr>
          <a:xfrm>
            <a:off x="1451579" y="2015732"/>
            <a:ext cx="9603275" cy="4031107"/>
          </a:xfrm>
        </p:spPr>
        <p:txBody>
          <a:bodyPr>
            <a:normAutofit fontScale="92500" lnSpcReduction="20000"/>
          </a:bodyPr>
          <a:lstStyle/>
          <a:p>
            <a:pPr marL="0" indent="0">
              <a:buNone/>
            </a:pPr>
            <a:r>
              <a:rPr lang="en-US" dirty="0" smtClean="0"/>
              <a:t>Problem (= Greek </a:t>
            </a:r>
            <a:r>
              <a:rPr lang="en-US" i="1" dirty="0" err="1" smtClean="0"/>
              <a:t>proballein</a:t>
            </a:r>
            <a:r>
              <a:rPr lang="en-US" dirty="0" smtClean="0"/>
              <a:t>, to throw forward = what is thrown in front of </a:t>
            </a:r>
            <a:r>
              <a:rPr lang="en-US" dirty="0" err="1" smtClean="0"/>
              <a:t>sb</a:t>
            </a:r>
            <a:r>
              <a:rPr lang="en-US" dirty="0" smtClean="0"/>
              <a:t>; obstacle)</a:t>
            </a:r>
          </a:p>
          <a:p>
            <a:pPr>
              <a:buFontTx/>
              <a:buChar char="-"/>
            </a:pPr>
            <a:r>
              <a:rPr lang="en-US" sz="1800" dirty="0" smtClean="0">
                <a:solidFill>
                  <a:srgbClr val="FF0000"/>
                </a:solidFill>
              </a:rPr>
              <a:t>Word salads</a:t>
            </a:r>
            <a:r>
              <a:rPr lang="en-US" sz="1800" dirty="0" smtClean="0"/>
              <a:t>: confused mix of words &amp; phrases (= looks &amp; sounds like English, but is not English!)</a:t>
            </a:r>
          </a:p>
          <a:p>
            <a:pPr>
              <a:buFontTx/>
              <a:buChar char="-"/>
            </a:pPr>
            <a:r>
              <a:rPr lang="en-US" sz="1800" dirty="0" smtClean="0"/>
              <a:t>Like all obstacles, we need to find ways around them or ways to overcome them</a:t>
            </a:r>
          </a:p>
          <a:p>
            <a:pPr marL="0" indent="0">
              <a:buNone/>
            </a:pPr>
            <a:endParaRPr lang="en-US" sz="1300" dirty="0" smtClean="0"/>
          </a:p>
          <a:p>
            <a:pPr marL="0" indent="0">
              <a:buNone/>
            </a:pPr>
            <a:r>
              <a:rPr lang="en-US" dirty="0" smtClean="0"/>
              <a:t>Example (= problems with the German educational system &amp; what can be done about them)</a:t>
            </a:r>
          </a:p>
          <a:p>
            <a:pPr marL="0" indent="0">
              <a:buNone/>
            </a:pPr>
            <a:endParaRPr lang="en-US" sz="1300" dirty="0"/>
          </a:p>
          <a:p>
            <a:pPr marL="0" indent="0">
              <a:buNone/>
            </a:pPr>
            <a:r>
              <a:rPr lang="en-US" dirty="0" smtClean="0"/>
              <a:t>“These </a:t>
            </a:r>
            <a:r>
              <a:rPr lang="en-US" dirty="0"/>
              <a:t>and other issues being concomitant with the German education system are in need of implementing solutions. One potential approach in order to alleviate the situation of distinct educational standards is an assimilation of the education principles. If education was a responsibility of the national German Government, difficulties in terms of basic knowledge in several disciplines would not exist anymore</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37835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4768" y="310331"/>
            <a:ext cx="7162800" cy="5372100"/>
          </a:xfrm>
          <a:prstGeom prst="rect">
            <a:avLst/>
          </a:prstGeom>
        </p:spPr>
      </p:pic>
    </p:spTree>
    <p:extLst>
      <p:ext uri="{BB962C8B-B14F-4D97-AF65-F5344CB8AC3E}">
        <p14:creationId xmlns:p14="http://schemas.microsoft.com/office/powerpoint/2010/main" val="2666665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b="1" dirty="0" smtClean="0"/>
              <a:t>Challenges</a:t>
            </a:r>
            <a:endParaRPr lang="en-US" b="1" dirty="0"/>
          </a:p>
        </p:txBody>
      </p:sp>
      <p:sp>
        <p:nvSpPr>
          <p:cNvPr id="3" name="Inhaltsplatzhalter 2"/>
          <p:cNvSpPr>
            <a:spLocks noGrp="1"/>
          </p:cNvSpPr>
          <p:nvPr>
            <p:ph idx="1"/>
          </p:nvPr>
        </p:nvSpPr>
        <p:spPr>
          <a:xfrm>
            <a:off x="1451579" y="2015732"/>
            <a:ext cx="9603275" cy="4070436"/>
          </a:xfrm>
        </p:spPr>
        <p:txBody>
          <a:bodyPr>
            <a:normAutofit lnSpcReduction="10000"/>
          </a:bodyPr>
          <a:lstStyle/>
          <a:p>
            <a:pPr marL="0" indent="0">
              <a:buNone/>
            </a:pPr>
            <a:r>
              <a:rPr lang="en-US" dirty="0" smtClean="0"/>
              <a:t>Mostly German students (= English since 3</a:t>
            </a:r>
            <a:r>
              <a:rPr lang="en-US" baseline="30000" dirty="0" smtClean="0"/>
              <a:t>rd</a:t>
            </a:r>
            <a:r>
              <a:rPr lang="en-US" dirty="0" smtClean="0"/>
              <a:t> grade, but little to no contact with native speakers; if so, in mostly informal settings)</a:t>
            </a:r>
          </a:p>
          <a:p>
            <a:pPr>
              <a:buFontTx/>
              <a:buChar char="-"/>
            </a:pPr>
            <a:r>
              <a:rPr lang="en-US" sz="1800" dirty="0" smtClean="0"/>
              <a:t>Should have at least B2 level but even the best students/speakers are poor academic writers</a:t>
            </a:r>
          </a:p>
          <a:p>
            <a:pPr marL="0" indent="0">
              <a:buNone/>
            </a:pPr>
            <a:endParaRPr lang="en-US" sz="1200" dirty="0"/>
          </a:p>
          <a:p>
            <a:pPr marL="0" indent="0">
              <a:buNone/>
            </a:pPr>
            <a:r>
              <a:rPr lang="en-US" dirty="0" smtClean="0"/>
              <a:t>German (academic) language = certain features of German &amp; German academic style interfere</a:t>
            </a:r>
          </a:p>
          <a:p>
            <a:pPr>
              <a:buFontTx/>
              <a:buChar char="-"/>
            </a:pPr>
            <a:r>
              <a:rPr lang="en-US" sz="1800" dirty="0" smtClean="0"/>
              <a:t>Students tend to construct sentences that mimic German (= German is not English!)</a:t>
            </a:r>
          </a:p>
          <a:p>
            <a:pPr marL="0" indent="0">
              <a:buNone/>
            </a:pPr>
            <a:endParaRPr lang="en-US" sz="1200" dirty="0" smtClean="0"/>
          </a:p>
          <a:p>
            <a:pPr marL="0" indent="0">
              <a:buNone/>
            </a:pPr>
            <a:r>
              <a:rPr lang="en-US" dirty="0" smtClean="0"/>
              <a:t>Limited contact with the students (2-4 hours per week)</a:t>
            </a:r>
          </a:p>
          <a:p>
            <a:pPr>
              <a:buFontTx/>
              <a:buChar char="-"/>
            </a:pPr>
            <a:r>
              <a:rPr lang="en-US" sz="1800" dirty="0" smtClean="0"/>
              <a:t>Concrete practical tips that work for different students’/learners’ needs</a:t>
            </a:r>
          </a:p>
        </p:txBody>
      </p:sp>
    </p:spTree>
    <p:extLst>
      <p:ext uri="{BB962C8B-B14F-4D97-AF65-F5344CB8AC3E}">
        <p14:creationId xmlns:p14="http://schemas.microsoft.com/office/powerpoint/2010/main" val="784369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Solution</a:t>
            </a:r>
            <a:endParaRPr lang="en-US" b="1" dirty="0"/>
          </a:p>
        </p:txBody>
      </p:sp>
      <p:sp>
        <p:nvSpPr>
          <p:cNvPr id="3" name="Inhaltsplatzhalter 2"/>
          <p:cNvSpPr>
            <a:spLocks noGrp="1"/>
          </p:cNvSpPr>
          <p:nvPr>
            <p:ph idx="1"/>
          </p:nvPr>
        </p:nvSpPr>
        <p:spPr>
          <a:xfrm>
            <a:off x="1451579" y="2015732"/>
            <a:ext cx="9603275" cy="4070436"/>
          </a:xfrm>
        </p:spPr>
        <p:txBody>
          <a:bodyPr>
            <a:normAutofit fontScale="77500" lnSpcReduction="20000"/>
          </a:bodyPr>
          <a:lstStyle/>
          <a:p>
            <a:pPr marL="0" indent="0">
              <a:buNone/>
            </a:pPr>
            <a:r>
              <a:rPr lang="de-DE" dirty="0" err="1" smtClean="0"/>
              <a:t>Constructing</a:t>
            </a:r>
            <a:r>
              <a:rPr lang="de-DE" dirty="0" smtClean="0"/>
              <a:t> a </a:t>
            </a:r>
            <a:r>
              <a:rPr lang="de-DE" dirty="0" err="1" smtClean="0"/>
              <a:t>sentence</a:t>
            </a:r>
            <a:endParaRPr lang="de-DE" dirty="0"/>
          </a:p>
          <a:p>
            <a:pPr>
              <a:buFontTx/>
              <a:buChar char="-"/>
            </a:pPr>
            <a:r>
              <a:rPr lang="de-DE" dirty="0" smtClean="0"/>
              <a:t>May </a:t>
            </a:r>
            <a:r>
              <a:rPr lang="de-DE" dirty="0" smtClean="0"/>
              <a:t>not </a:t>
            </a:r>
            <a:r>
              <a:rPr lang="de-DE" dirty="0" err="1" smtClean="0"/>
              <a:t>eliminate</a:t>
            </a:r>
            <a:r>
              <a:rPr lang="de-DE" dirty="0" smtClean="0"/>
              <a:t> all </a:t>
            </a:r>
            <a:r>
              <a:rPr lang="de-DE" dirty="0" err="1" smtClean="0"/>
              <a:t>mistakes</a:t>
            </a:r>
            <a:r>
              <a:rPr lang="de-DE" dirty="0" smtClean="0"/>
              <a:t> but </a:t>
            </a:r>
            <a:r>
              <a:rPr lang="de-DE" dirty="0" err="1" smtClean="0"/>
              <a:t>have</a:t>
            </a:r>
            <a:r>
              <a:rPr lang="de-DE" dirty="0" smtClean="0"/>
              <a:t> a </a:t>
            </a:r>
            <a:r>
              <a:rPr lang="de-DE" dirty="0" err="1" smtClean="0"/>
              <a:t>better</a:t>
            </a:r>
            <a:r>
              <a:rPr lang="de-DE" dirty="0" smtClean="0"/>
              <a:t> </a:t>
            </a:r>
            <a:r>
              <a:rPr lang="de-DE" dirty="0" err="1" smtClean="0"/>
              <a:t>chance</a:t>
            </a:r>
            <a:r>
              <a:rPr lang="de-DE" dirty="0" smtClean="0"/>
              <a:t> </a:t>
            </a:r>
            <a:r>
              <a:rPr lang="de-DE" dirty="0" err="1" smtClean="0"/>
              <a:t>of</a:t>
            </a:r>
            <a:r>
              <a:rPr lang="de-DE" dirty="0" smtClean="0"/>
              <a:t> </a:t>
            </a:r>
            <a:r>
              <a:rPr lang="de-DE" dirty="0" err="1" smtClean="0"/>
              <a:t>eliminating</a:t>
            </a:r>
            <a:r>
              <a:rPr lang="de-DE" dirty="0" smtClean="0"/>
              <a:t> </a:t>
            </a:r>
            <a:r>
              <a:rPr lang="de-DE" dirty="0" err="1" smtClean="0"/>
              <a:t>major</a:t>
            </a:r>
            <a:r>
              <a:rPr lang="de-DE" dirty="0" smtClean="0"/>
              <a:t> </a:t>
            </a:r>
            <a:r>
              <a:rPr lang="de-DE" dirty="0" err="1" smtClean="0"/>
              <a:t>ones</a:t>
            </a:r>
            <a:r>
              <a:rPr lang="de-DE" dirty="0" smtClean="0"/>
              <a:t> &amp; </a:t>
            </a:r>
            <a:r>
              <a:rPr lang="de-DE" dirty="0" err="1" smtClean="0"/>
              <a:t>making</a:t>
            </a:r>
            <a:r>
              <a:rPr lang="de-DE" dirty="0" smtClean="0"/>
              <a:t> </a:t>
            </a:r>
            <a:r>
              <a:rPr lang="de-DE" dirty="0" err="1" smtClean="0"/>
              <a:t>yourself</a:t>
            </a:r>
            <a:r>
              <a:rPr lang="de-DE" dirty="0" smtClean="0"/>
              <a:t> </a:t>
            </a:r>
            <a:r>
              <a:rPr lang="de-DE" dirty="0" err="1" smtClean="0"/>
              <a:t>understood</a:t>
            </a:r>
            <a:endParaRPr lang="de-DE" dirty="0" smtClean="0"/>
          </a:p>
          <a:p>
            <a:pPr marL="0" indent="0">
              <a:buNone/>
            </a:pPr>
            <a:endParaRPr lang="de-DE" sz="1400" dirty="0" smtClean="0"/>
          </a:p>
          <a:p>
            <a:pPr marL="0" indent="0">
              <a:buNone/>
            </a:pPr>
            <a:r>
              <a:rPr lang="de-DE" dirty="0" smtClean="0"/>
              <a:t>Academic </a:t>
            </a:r>
            <a:r>
              <a:rPr lang="de-DE" dirty="0" err="1"/>
              <a:t>language</a:t>
            </a:r>
            <a:r>
              <a:rPr lang="de-DE" dirty="0"/>
              <a:t> </a:t>
            </a:r>
            <a:r>
              <a:rPr lang="de-DE" dirty="0" err="1"/>
              <a:t>makes</a:t>
            </a:r>
            <a:r>
              <a:rPr lang="de-DE" dirty="0"/>
              <a:t> </a:t>
            </a:r>
            <a:r>
              <a:rPr lang="de-DE" b="1" dirty="0" err="1" smtClean="0">
                <a:solidFill>
                  <a:srgbClr val="FF0000"/>
                </a:solidFill>
              </a:rPr>
              <a:t>statements</a:t>
            </a:r>
            <a:endParaRPr lang="de-DE" b="1" dirty="0">
              <a:solidFill>
                <a:srgbClr val="FF0000"/>
              </a:solidFill>
            </a:endParaRPr>
          </a:p>
          <a:p>
            <a:pPr>
              <a:buFontTx/>
              <a:buChar char="-"/>
            </a:pPr>
            <a:r>
              <a:rPr lang="de-DE" dirty="0" err="1" smtClean="0"/>
              <a:t>most</a:t>
            </a:r>
            <a:r>
              <a:rPr lang="de-DE" dirty="0" smtClean="0"/>
              <a:t> </a:t>
            </a:r>
            <a:r>
              <a:rPr lang="de-DE" dirty="0" err="1"/>
              <a:t>often</a:t>
            </a:r>
            <a:r>
              <a:rPr lang="de-DE" dirty="0"/>
              <a:t> </a:t>
            </a:r>
            <a:r>
              <a:rPr lang="de-DE" dirty="0" err="1"/>
              <a:t>active</a:t>
            </a:r>
            <a:r>
              <a:rPr lang="de-DE" dirty="0"/>
              <a:t> (not </a:t>
            </a:r>
            <a:r>
              <a:rPr lang="de-DE" dirty="0" smtClean="0"/>
              <a:t>passive; </a:t>
            </a:r>
            <a:r>
              <a:rPr lang="de-DE" dirty="0" err="1"/>
              <a:t>this</a:t>
            </a:r>
            <a:r>
              <a:rPr lang="de-DE" dirty="0"/>
              <a:t> </a:t>
            </a:r>
            <a:r>
              <a:rPr lang="de-DE" dirty="0" err="1"/>
              <a:t>may</a:t>
            </a:r>
            <a:r>
              <a:rPr lang="de-DE" dirty="0"/>
              <a:t> </a:t>
            </a:r>
            <a:r>
              <a:rPr lang="de-DE" dirty="0" err="1"/>
              <a:t>differ</a:t>
            </a:r>
            <a:r>
              <a:rPr lang="de-DE" dirty="0"/>
              <a:t> </a:t>
            </a:r>
            <a:r>
              <a:rPr lang="de-DE" dirty="0" err="1"/>
              <a:t>depending</a:t>
            </a:r>
            <a:r>
              <a:rPr lang="de-DE" dirty="0"/>
              <a:t> on </a:t>
            </a:r>
            <a:r>
              <a:rPr lang="de-DE" dirty="0" smtClean="0"/>
              <a:t>style &amp; </a:t>
            </a:r>
            <a:r>
              <a:rPr lang="de-DE" dirty="0" err="1" smtClean="0"/>
              <a:t>specific</a:t>
            </a:r>
            <a:r>
              <a:rPr lang="de-DE" dirty="0" smtClean="0"/>
              <a:t> </a:t>
            </a:r>
            <a:r>
              <a:rPr lang="de-DE" dirty="0" err="1" smtClean="0"/>
              <a:t>writing</a:t>
            </a:r>
            <a:r>
              <a:rPr lang="de-DE" dirty="0" smtClean="0"/>
              <a:t> </a:t>
            </a:r>
            <a:r>
              <a:rPr lang="de-DE" dirty="0" err="1" smtClean="0"/>
              <a:t>conventions</a:t>
            </a:r>
            <a:r>
              <a:rPr lang="de-DE" dirty="0" smtClean="0"/>
              <a:t> in </a:t>
            </a:r>
            <a:r>
              <a:rPr lang="de-DE" dirty="0" err="1" smtClean="0"/>
              <a:t>your</a:t>
            </a:r>
            <a:r>
              <a:rPr lang="de-DE" dirty="0" smtClean="0"/>
              <a:t> </a:t>
            </a:r>
            <a:r>
              <a:rPr lang="de-DE" dirty="0" err="1" smtClean="0"/>
              <a:t>field</a:t>
            </a:r>
            <a:r>
              <a:rPr lang="de-DE" dirty="0" smtClean="0"/>
              <a:t>)</a:t>
            </a:r>
            <a:endParaRPr lang="de-DE" dirty="0"/>
          </a:p>
          <a:p>
            <a:pPr>
              <a:buFontTx/>
              <a:buChar char="-"/>
            </a:pPr>
            <a:r>
              <a:rPr lang="de-DE" dirty="0" smtClean="0"/>
              <a:t>not </a:t>
            </a:r>
            <a:r>
              <a:rPr lang="de-DE" dirty="0" err="1" smtClean="0"/>
              <a:t>questions</a:t>
            </a:r>
            <a:r>
              <a:rPr lang="de-DE" dirty="0" smtClean="0"/>
              <a:t>, </a:t>
            </a:r>
            <a:r>
              <a:rPr lang="de-DE" dirty="0" err="1" smtClean="0"/>
              <a:t>commands</a:t>
            </a:r>
            <a:r>
              <a:rPr lang="de-DE" dirty="0" smtClean="0"/>
              <a:t> </a:t>
            </a:r>
            <a:r>
              <a:rPr lang="de-DE" dirty="0" err="1" smtClean="0"/>
              <a:t>or</a:t>
            </a:r>
            <a:r>
              <a:rPr lang="de-DE" dirty="0" smtClean="0"/>
              <a:t> </a:t>
            </a:r>
            <a:r>
              <a:rPr lang="de-DE" dirty="0" err="1" smtClean="0"/>
              <a:t>exclamations</a:t>
            </a:r>
            <a:endParaRPr lang="de-DE" dirty="0"/>
          </a:p>
          <a:p>
            <a:pPr>
              <a:buFontTx/>
              <a:buChar char="-"/>
            </a:pPr>
            <a:r>
              <a:rPr lang="de-DE" dirty="0"/>
              <a:t>nominal (</a:t>
            </a:r>
            <a:r>
              <a:rPr lang="de-DE" dirty="0" err="1"/>
              <a:t>naming</a:t>
            </a:r>
            <a:r>
              <a:rPr lang="de-DE" dirty="0"/>
              <a:t>) </a:t>
            </a:r>
            <a:r>
              <a:rPr lang="de-DE" dirty="0" err="1"/>
              <a:t>expression</a:t>
            </a:r>
            <a:r>
              <a:rPr lang="de-DE" dirty="0"/>
              <a:t> = </a:t>
            </a:r>
            <a:r>
              <a:rPr lang="de-DE" dirty="0" err="1"/>
              <a:t>refers</a:t>
            </a:r>
            <a:r>
              <a:rPr lang="de-DE" dirty="0"/>
              <a:t> </a:t>
            </a:r>
            <a:r>
              <a:rPr lang="de-DE" dirty="0" err="1"/>
              <a:t>to</a:t>
            </a:r>
            <a:r>
              <a:rPr lang="de-DE" dirty="0"/>
              <a:t> </a:t>
            </a:r>
            <a:r>
              <a:rPr lang="de-DE" dirty="0" err="1"/>
              <a:t>some</a:t>
            </a:r>
            <a:r>
              <a:rPr lang="de-DE" dirty="0"/>
              <a:t> </a:t>
            </a:r>
            <a:r>
              <a:rPr lang="de-DE" dirty="0" err="1"/>
              <a:t>object</a:t>
            </a:r>
            <a:r>
              <a:rPr lang="de-DE" dirty="0"/>
              <a:t>, </a:t>
            </a:r>
            <a:r>
              <a:rPr lang="de-DE" dirty="0" err="1"/>
              <a:t>idea</a:t>
            </a:r>
            <a:r>
              <a:rPr lang="de-DE" dirty="0"/>
              <a:t> </a:t>
            </a:r>
            <a:r>
              <a:rPr lang="de-DE" dirty="0" err="1"/>
              <a:t>or</a:t>
            </a:r>
            <a:r>
              <a:rPr lang="de-DE" dirty="0"/>
              <a:t> </a:t>
            </a:r>
            <a:r>
              <a:rPr lang="de-DE" dirty="0" err="1"/>
              <a:t>entity</a:t>
            </a:r>
            <a:r>
              <a:rPr lang="de-DE" dirty="0"/>
              <a:t> in </a:t>
            </a:r>
            <a:r>
              <a:rPr lang="de-DE" dirty="0" err="1"/>
              <a:t>world</a:t>
            </a:r>
            <a:endParaRPr lang="de-DE" dirty="0"/>
          </a:p>
          <a:p>
            <a:pPr>
              <a:buFontTx/>
              <a:buChar char="-"/>
            </a:pPr>
            <a:r>
              <a:rPr lang="de-DE" dirty="0"/>
              <a:t>verbal </a:t>
            </a:r>
            <a:r>
              <a:rPr lang="de-DE" dirty="0" err="1"/>
              <a:t>expression</a:t>
            </a:r>
            <a:r>
              <a:rPr lang="de-DE" dirty="0"/>
              <a:t> = </a:t>
            </a:r>
            <a:r>
              <a:rPr lang="de-DE" dirty="0" err="1"/>
              <a:t>predicates</a:t>
            </a:r>
            <a:r>
              <a:rPr lang="de-DE" dirty="0"/>
              <a:t> </a:t>
            </a:r>
            <a:r>
              <a:rPr lang="de-DE" dirty="0" err="1"/>
              <a:t>of</a:t>
            </a:r>
            <a:r>
              <a:rPr lang="de-DE" dirty="0"/>
              <a:t> </a:t>
            </a:r>
            <a:r>
              <a:rPr lang="de-DE" dirty="0" err="1"/>
              <a:t>these</a:t>
            </a:r>
            <a:r>
              <a:rPr lang="de-DE" dirty="0"/>
              <a:t> </a:t>
            </a:r>
            <a:r>
              <a:rPr lang="de-DE" dirty="0" err="1"/>
              <a:t>nominals</a:t>
            </a:r>
            <a:r>
              <a:rPr lang="de-DE" dirty="0"/>
              <a:t> </a:t>
            </a:r>
            <a:r>
              <a:rPr lang="de-DE" dirty="0" err="1"/>
              <a:t>some</a:t>
            </a:r>
            <a:r>
              <a:rPr lang="de-DE" dirty="0"/>
              <a:t> </a:t>
            </a:r>
            <a:r>
              <a:rPr lang="de-DE" dirty="0" err="1"/>
              <a:t>action</a:t>
            </a:r>
            <a:r>
              <a:rPr lang="de-DE" dirty="0"/>
              <a:t>, </a:t>
            </a:r>
            <a:r>
              <a:rPr lang="de-DE" dirty="0" err="1"/>
              <a:t>process</a:t>
            </a:r>
            <a:r>
              <a:rPr lang="de-DE" dirty="0"/>
              <a:t>, </a:t>
            </a:r>
            <a:r>
              <a:rPr lang="de-DE" dirty="0" err="1"/>
              <a:t>situation</a:t>
            </a:r>
            <a:r>
              <a:rPr lang="de-DE" dirty="0"/>
              <a:t> </a:t>
            </a:r>
            <a:r>
              <a:rPr lang="de-DE" dirty="0" err="1"/>
              <a:t>or</a:t>
            </a:r>
            <a:r>
              <a:rPr lang="de-DE" dirty="0"/>
              <a:t> </a:t>
            </a:r>
            <a:r>
              <a:rPr lang="de-DE" dirty="0" err="1"/>
              <a:t>relation</a:t>
            </a:r>
            <a:endParaRPr lang="de-DE" dirty="0"/>
          </a:p>
          <a:p>
            <a:pPr marL="0" indent="0">
              <a:buNone/>
            </a:pPr>
            <a:endParaRPr lang="de-DE" sz="1400" dirty="0"/>
          </a:p>
          <a:p>
            <a:pPr marL="0" indent="0">
              <a:buNone/>
            </a:pPr>
            <a:r>
              <a:rPr lang="de-DE" dirty="0"/>
              <a:t>Default &amp; </a:t>
            </a:r>
            <a:r>
              <a:rPr lang="de-DE" dirty="0" err="1"/>
              <a:t>most</a:t>
            </a:r>
            <a:r>
              <a:rPr lang="de-DE" dirty="0"/>
              <a:t> </a:t>
            </a:r>
            <a:r>
              <a:rPr lang="de-DE" dirty="0" err="1"/>
              <a:t>common</a:t>
            </a:r>
            <a:r>
              <a:rPr lang="de-DE" dirty="0"/>
              <a:t> </a:t>
            </a:r>
            <a:r>
              <a:rPr lang="de-DE" dirty="0" err="1" smtClean="0"/>
              <a:t>sentence</a:t>
            </a:r>
            <a:r>
              <a:rPr lang="de-DE" dirty="0" smtClean="0"/>
              <a:t> </a:t>
            </a:r>
            <a:r>
              <a:rPr lang="de-DE" dirty="0"/>
              <a:t>type/</a:t>
            </a:r>
            <a:r>
              <a:rPr lang="de-DE" dirty="0" err="1"/>
              <a:t>construction</a:t>
            </a:r>
            <a:r>
              <a:rPr lang="de-DE" dirty="0"/>
              <a:t> in </a:t>
            </a:r>
            <a:r>
              <a:rPr lang="de-DE" dirty="0" err="1"/>
              <a:t>academic</a:t>
            </a:r>
            <a:r>
              <a:rPr lang="de-DE" dirty="0"/>
              <a:t> </a:t>
            </a:r>
            <a:r>
              <a:rPr lang="de-DE" dirty="0" err="1" smtClean="0"/>
              <a:t>writing</a:t>
            </a:r>
            <a:endParaRPr lang="de-DE" dirty="0" smtClean="0"/>
          </a:p>
        </p:txBody>
      </p:sp>
    </p:spTree>
    <p:extLst>
      <p:ext uri="{BB962C8B-B14F-4D97-AF65-F5344CB8AC3E}">
        <p14:creationId xmlns:p14="http://schemas.microsoft.com/office/powerpoint/2010/main" val="1079730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err="1" smtClean="0"/>
              <a:t>Sentence</a:t>
            </a:r>
            <a:r>
              <a:rPr lang="de-DE" b="1" dirty="0" smtClean="0"/>
              <a:t> </a:t>
            </a:r>
            <a:r>
              <a:rPr lang="de-DE" b="1" dirty="0" err="1" smtClean="0"/>
              <a:t>Structure</a:t>
            </a:r>
            <a:endParaRPr lang="en-US" b="1" dirty="0"/>
          </a:p>
        </p:txBody>
      </p:sp>
      <p:sp>
        <p:nvSpPr>
          <p:cNvPr id="3" name="Inhaltsplatzhalter 2"/>
          <p:cNvSpPr>
            <a:spLocks noGrp="1"/>
          </p:cNvSpPr>
          <p:nvPr>
            <p:ph idx="1"/>
          </p:nvPr>
        </p:nvSpPr>
        <p:spPr>
          <a:xfrm>
            <a:off x="1451579" y="2015732"/>
            <a:ext cx="9603275" cy="4099933"/>
          </a:xfrm>
        </p:spPr>
        <p:txBody>
          <a:bodyPr>
            <a:normAutofit fontScale="92500" lnSpcReduction="10000"/>
          </a:bodyPr>
          <a:lstStyle/>
          <a:p>
            <a:pPr marL="0" indent="0">
              <a:buNone/>
            </a:pPr>
            <a:r>
              <a:rPr lang="de-DE" b="1" dirty="0" smtClean="0"/>
              <a:t>Word </a:t>
            </a:r>
            <a:r>
              <a:rPr lang="de-DE" b="1" dirty="0" err="1" smtClean="0"/>
              <a:t>order</a:t>
            </a:r>
            <a:r>
              <a:rPr lang="de-DE" dirty="0" smtClean="0"/>
              <a:t>: </a:t>
            </a:r>
            <a:r>
              <a:rPr lang="de-DE" dirty="0" err="1"/>
              <a:t>s</a:t>
            </a:r>
            <a:r>
              <a:rPr lang="de-DE" dirty="0" err="1" smtClean="0"/>
              <a:t>ubject</a:t>
            </a:r>
            <a:r>
              <a:rPr lang="de-DE" dirty="0" smtClean="0"/>
              <a:t> </a:t>
            </a:r>
            <a:r>
              <a:rPr lang="de-DE" dirty="0" smtClean="0"/>
              <a:t>– </a:t>
            </a:r>
            <a:r>
              <a:rPr lang="de-DE" dirty="0" err="1" smtClean="0"/>
              <a:t>verb</a:t>
            </a:r>
            <a:r>
              <a:rPr lang="de-DE" dirty="0" smtClean="0"/>
              <a:t> (– </a:t>
            </a:r>
            <a:r>
              <a:rPr lang="de-DE" dirty="0" err="1" smtClean="0"/>
              <a:t>c</a:t>
            </a:r>
            <a:r>
              <a:rPr lang="de-DE" dirty="0" err="1" smtClean="0"/>
              <a:t>omplement</a:t>
            </a:r>
            <a:r>
              <a:rPr lang="de-DE" dirty="0" smtClean="0"/>
              <a:t>)</a:t>
            </a:r>
          </a:p>
          <a:p>
            <a:pPr>
              <a:buFontTx/>
              <a:buChar char="-"/>
            </a:pPr>
            <a:r>
              <a:rPr lang="de-DE" sz="1900" dirty="0" err="1" smtClean="0"/>
              <a:t>Grammatically</a:t>
            </a:r>
            <a:r>
              <a:rPr lang="de-DE" sz="1900" dirty="0" smtClean="0"/>
              <a:t>: </a:t>
            </a:r>
            <a:r>
              <a:rPr lang="de-DE" sz="1900" dirty="0" err="1" smtClean="0"/>
              <a:t>main</a:t>
            </a:r>
            <a:r>
              <a:rPr lang="de-DE" sz="1900" dirty="0" smtClean="0"/>
              <a:t> </a:t>
            </a:r>
            <a:r>
              <a:rPr lang="de-DE" sz="1900" dirty="0" err="1" smtClean="0"/>
              <a:t>kernel</a:t>
            </a:r>
            <a:r>
              <a:rPr lang="de-DE" sz="1900" dirty="0"/>
              <a:t> </a:t>
            </a:r>
            <a:r>
              <a:rPr lang="de-DE" sz="1900" dirty="0" err="1" smtClean="0"/>
              <a:t>of</a:t>
            </a:r>
            <a:r>
              <a:rPr lang="de-DE" sz="1900" dirty="0" smtClean="0"/>
              <a:t> </a:t>
            </a:r>
            <a:r>
              <a:rPr lang="de-DE" sz="1900" dirty="0" err="1" smtClean="0"/>
              <a:t>sentence</a:t>
            </a:r>
            <a:endParaRPr lang="de-DE" sz="1900" dirty="0" smtClean="0"/>
          </a:p>
          <a:p>
            <a:pPr marL="0" indent="0">
              <a:buNone/>
            </a:pPr>
            <a:endParaRPr lang="de-DE" sz="1200" dirty="0" smtClean="0"/>
          </a:p>
          <a:p>
            <a:pPr marL="0" indent="0">
              <a:buNone/>
            </a:pPr>
            <a:r>
              <a:rPr lang="de-DE" b="1" dirty="0" smtClean="0"/>
              <a:t>Content: </a:t>
            </a:r>
            <a:r>
              <a:rPr lang="en-US" dirty="0" smtClean="0"/>
              <a:t>think </a:t>
            </a:r>
            <a:r>
              <a:rPr lang="en-US" dirty="0"/>
              <a:t>along the lines of “</a:t>
            </a:r>
            <a:r>
              <a:rPr lang="en-US" dirty="0" err="1"/>
              <a:t>sb</a:t>
            </a:r>
            <a:r>
              <a:rPr lang="en-US" dirty="0"/>
              <a:t>/</a:t>
            </a:r>
            <a:r>
              <a:rPr lang="en-US" dirty="0" err="1"/>
              <a:t>sth</a:t>
            </a:r>
            <a:r>
              <a:rPr lang="en-US" dirty="0"/>
              <a:t> does </a:t>
            </a:r>
            <a:r>
              <a:rPr lang="en-US" dirty="0" err="1"/>
              <a:t>sth</a:t>
            </a:r>
            <a:r>
              <a:rPr lang="en-US" dirty="0"/>
              <a:t>” or “</a:t>
            </a:r>
            <a:r>
              <a:rPr lang="en-US" dirty="0" err="1"/>
              <a:t>sb</a:t>
            </a:r>
            <a:r>
              <a:rPr lang="en-US" dirty="0"/>
              <a:t>/</a:t>
            </a:r>
            <a:r>
              <a:rPr lang="en-US" dirty="0" err="1"/>
              <a:t>sth</a:t>
            </a:r>
            <a:r>
              <a:rPr lang="en-US" dirty="0"/>
              <a:t> is </a:t>
            </a:r>
            <a:r>
              <a:rPr lang="en-US" dirty="0" err="1"/>
              <a:t>sth</a:t>
            </a:r>
            <a:r>
              <a:rPr lang="en-US" dirty="0" smtClean="0"/>
              <a:t>”</a:t>
            </a:r>
          </a:p>
          <a:p>
            <a:pPr>
              <a:buFontTx/>
              <a:buChar char="-"/>
            </a:pPr>
            <a:r>
              <a:rPr lang="en-US" sz="1900" dirty="0" smtClean="0"/>
              <a:t>Important </a:t>
            </a:r>
            <a:r>
              <a:rPr lang="en-US" sz="1900" dirty="0"/>
              <a:t>to note: 1 sentence = 1 idea </a:t>
            </a:r>
            <a:r>
              <a:rPr lang="en-US" sz="1900" dirty="0" smtClean="0"/>
              <a:t>(!!!)</a:t>
            </a:r>
          </a:p>
          <a:p>
            <a:pPr marL="0" indent="0">
              <a:buNone/>
            </a:pPr>
            <a:endParaRPr lang="en-US" sz="1200" dirty="0"/>
          </a:p>
          <a:p>
            <a:pPr marL="0" indent="0">
              <a:buNone/>
            </a:pPr>
            <a:r>
              <a:rPr lang="en-US" sz="2200" dirty="0" smtClean="0"/>
              <a:t>Tips: </a:t>
            </a:r>
          </a:p>
          <a:p>
            <a:pPr>
              <a:buFontTx/>
              <a:buChar char="-"/>
            </a:pPr>
            <a:r>
              <a:rPr lang="en-US" sz="1900" dirty="0" smtClean="0"/>
              <a:t>Make </a:t>
            </a:r>
            <a:r>
              <a:rPr lang="en-US" sz="1900" dirty="0"/>
              <a:t>the subject count and put it first </a:t>
            </a:r>
            <a:endParaRPr lang="en-US" sz="1900" dirty="0"/>
          </a:p>
          <a:p>
            <a:pPr>
              <a:buFontTx/>
              <a:buChar char="-"/>
            </a:pPr>
            <a:r>
              <a:rPr lang="en-US" sz="1900" dirty="0"/>
              <a:t>V</a:t>
            </a:r>
            <a:r>
              <a:rPr lang="en-US" sz="1900" dirty="0" smtClean="0"/>
              <a:t>erb </a:t>
            </a:r>
            <a:r>
              <a:rPr lang="en-US" sz="1900" dirty="0"/>
              <a:t>is the activity, action etc. the subject </a:t>
            </a:r>
            <a:r>
              <a:rPr lang="en-US" sz="1900" dirty="0" smtClean="0"/>
              <a:t>does</a:t>
            </a:r>
          </a:p>
          <a:p>
            <a:pPr>
              <a:buFontTx/>
              <a:buChar char="-"/>
            </a:pPr>
            <a:r>
              <a:rPr lang="en-US" sz="1900" dirty="0"/>
              <a:t>T</a:t>
            </a:r>
            <a:r>
              <a:rPr lang="en-US" sz="1900" dirty="0" smtClean="0"/>
              <a:t>hink </a:t>
            </a:r>
            <a:r>
              <a:rPr lang="en-US" sz="1900" dirty="0"/>
              <a:t>more in verbal phrases/constructions, not </a:t>
            </a:r>
            <a:r>
              <a:rPr lang="en-US" sz="1900" dirty="0" smtClean="0"/>
              <a:t>nouns (English = </a:t>
            </a:r>
            <a:r>
              <a:rPr lang="en-US" sz="1900" dirty="0" smtClean="0"/>
              <a:t>more </a:t>
            </a:r>
            <a:r>
              <a:rPr lang="en-US" sz="1900" dirty="0" smtClean="0"/>
              <a:t>verb-heavy)</a:t>
            </a:r>
            <a:endParaRPr lang="en-US" sz="1900" dirty="0"/>
          </a:p>
        </p:txBody>
      </p:sp>
    </p:spTree>
    <p:extLst>
      <p:ext uri="{BB962C8B-B14F-4D97-AF65-F5344CB8AC3E}">
        <p14:creationId xmlns:p14="http://schemas.microsoft.com/office/powerpoint/2010/main" val="1374256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b="1" dirty="0" smtClean="0"/>
              <a:t>Quick Fix</a:t>
            </a:r>
            <a:endParaRPr lang="en-US" b="1" dirty="0"/>
          </a:p>
        </p:txBody>
      </p:sp>
      <p:sp>
        <p:nvSpPr>
          <p:cNvPr id="3" name="Textplatzhalter 2"/>
          <p:cNvSpPr>
            <a:spLocks noGrp="1"/>
          </p:cNvSpPr>
          <p:nvPr>
            <p:ph type="body" idx="1"/>
          </p:nvPr>
        </p:nvSpPr>
        <p:spPr>
          <a:xfrm>
            <a:off x="1447191" y="2019549"/>
            <a:ext cx="4645152" cy="428683"/>
          </a:xfrm>
        </p:spPr>
        <p:txBody>
          <a:bodyPr/>
          <a:lstStyle/>
          <a:p>
            <a:pPr algn="ctr"/>
            <a:r>
              <a:rPr lang="en-US" b="1" dirty="0" smtClean="0">
                <a:solidFill>
                  <a:schemeClr val="tx1"/>
                </a:solidFill>
              </a:rPr>
              <a:t>Before</a:t>
            </a:r>
            <a:r>
              <a:rPr lang="en-US" dirty="0" smtClean="0"/>
              <a:t> </a:t>
            </a:r>
            <a:endParaRPr lang="en-US" dirty="0"/>
          </a:p>
        </p:txBody>
      </p:sp>
      <p:sp>
        <p:nvSpPr>
          <p:cNvPr id="4" name="Inhaltsplatzhalter 3"/>
          <p:cNvSpPr>
            <a:spLocks noGrp="1"/>
          </p:cNvSpPr>
          <p:nvPr>
            <p:ph sz="half" idx="2"/>
          </p:nvPr>
        </p:nvSpPr>
        <p:spPr>
          <a:xfrm>
            <a:off x="1447191" y="2607299"/>
            <a:ext cx="4645152" cy="3410043"/>
          </a:xfrm>
        </p:spPr>
        <p:txBody>
          <a:bodyPr>
            <a:normAutofit fontScale="92500" lnSpcReduction="10000"/>
          </a:bodyPr>
          <a:lstStyle/>
          <a:p>
            <a:pPr marL="0" indent="0">
              <a:buNone/>
            </a:pPr>
            <a:r>
              <a:rPr lang="en-US" dirty="0" smtClean="0"/>
              <a:t>These </a:t>
            </a:r>
            <a:r>
              <a:rPr lang="en-US" dirty="0"/>
              <a:t>and other issues being concomitant with the German education system are in need of implementing solutions. One potential approach in order to alleviate the situation of distinct educational standards is an assimilation of the education principles. If education was a responsibility of the national German Government, difficulties in terms of basic knowledge in several disciplines would not exist anymore</a:t>
            </a:r>
            <a:r>
              <a:rPr lang="en-US" dirty="0" smtClean="0"/>
              <a:t>.</a:t>
            </a:r>
            <a:endParaRPr lang="en-US" dirty="0"/>
          </a:p>
          <a:p>
            <a:pPr marL="0" indent="0">
              <a:buNone/>
            </a:pPr>
            <a:endParaRPr lang="en-US" dirty="0"/>
          </a:p>
        </p:txBody>
      </p:sp>
      <p:sp>
        <p:nvSpPr>
          <p:cNvPr id="5" name="Textplatzhalter 4"/>
          <p:cNvSpPr>
            <a:spLocks noGrp="1"/>
          </p:cNvSpPr>
          <p:nvPr>
            <p:ph type="body" sz="quarter" idx="3"/>
          </p:nvPr>
        </p:nvSpPr>
        <p:spPr>
          <a:xfrm>
            <a:off x="6412362" y="2023003"/>
            <a:ext cx="4645152" cy="425229"/>
          </a:xfrm>
        </p:spPr>
        <p:txBody>
          <a:bodyPr>
            <a:normAutofit lnSpcReduction="10000"/>
          </a:bodyPr>
          <a:lstStyle/>
          <a:p>
            <a:pPr algn="ctr"/>
            <a:r>
              <a:rPr lang="en-US" b="1" dirty="0" smtClean="0">
                <a:solidFill>
                  <a:schemeClr val="tx1"/>
                </a:solidFill>
              </a:rPr>
              <a:t>After</a:t>
            </a:r>
            <a:endParaRPr lang="en-US" b="1" dirty="0">
              <a:solidFill>
                <a:schemeClr val="tx1"/>
              </a:solidFill>
            </a:endParaRPr>
          </a:p>
        </p:txBody>
      </p:sp>
      <p:sp>
        <p:nvSpPr>
          <p:cNvPr id="6" name="Inhaltsplatzhalter 5"/>
          <p:cNvSpPr>
            <a:spLocks noGrp="1"/>
          </p:cNvSpPr>
          <p:nvPr>
            <p:ph sz="quarter" idx="4"/>
          </p:nvPr>
        </p:nvSpPr>
        <p:spPr>
          <a:xfrm>
            <a:off x="6412362" y="2607299"/>
            <a:ext cx="4645152" cy="3410043"/>
          </a:xfrm>
        </p:spPr>
        <p:txBody>
          <a:bodyPr>
            <a:normAutofit fontScale="92500" lnSpcReduction="20000"/>
          </a:bodyPr>
          <a:lstStyle/>
          <a:p>
            <a:pPr marL="0" indent="0">
              <a:buNone/>
            </a:pPr>
            <a:r>
              <a:rPr lang="en-US" dirty="0" smtClean="0"/>
              <a:t>The German educational system has many problems that need solutions. One problem is that the different states have different curricula and educational standards. A solution to this problem is </a:t>
            </a:r>
            <a:r>
              <a:rPr lang="en-US" dirty="0"/>
              <a:t>that the federal government implements one standard curriculum for all of the states. If education was </a:t>
            </a:r>
            <a:r>
              <a:rPr lang="en-US" dirty="0" smtClean="0"/>
              <a:t>the </a:t>
            </a:r>
            <a:r>
              <a:rPr lang="en-US" dirty="0"/>
              <a:t>responsibility of the federal government, students in different states would not have different levels of education in the basic subjects. </a:t>
            </a:r>
            <a:endParaRPr lang="en-US" dirty="0"/>
          </a:p>
        </p:txBody>
      </p:sp>
    </p:spTree>
    <p:extLst>
      <p:ext uri="{BB962C8B-B14F-4D97-AF65-F5344CB8AC3E}">
        <p14:creationId xmlns:p14="http://schemas.microsoft.com/office/powerpoint/2010/main" val="1518671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b="1" dirty="0" smtClean="0"/>
              <a:t>After</a:t>
            </a:r>
            <a:endParaRPr lang="en-US" b="1" dirty="0"/>
          </a:p>
        </p:txBody>
      </p:sp>
      <p:sp>
        <p:nvSpPr>
          <p:cNvPr id="3" name="Inhaltsplatzhalter 2"/>
          <p:cNvSpPr>
            <a:spLocks noGrp="1"/>
          </p:cNvSpPr>
          <p:nvPr>
            <p:ph idx="1"/>
          </p:nvPr>
        </p:nvSpPr>
        <p:spPr>
          <a:xfrm>
            <a:off x="1451579" y="2015732"/>
            <a:ext cx="9603275" cy="3913120"/>
          </a:xfrm>
        </p:spPr>
        <p:txBody>
          <a:bodyPr>
            <a:normAutofit/>
          </a:bodyPr>
          <a:lstStyle/>
          <a:p>
            <a:pPr marL="0" indent="0">
              <a:buNone/>
            </a:pPr>
            <a:r>
              <a:rPr lang="en-US" dirty="0">
                <a:solidFill>
                  <a:srgbClr val="C00000"/>
                </a:solidFill>
              </a:rPr>
              <a:t>The German educational system </a:t>
            </a:r>
            <a:r>
              <a:rPr lang="en-US" dirty="0">
                <a:solidFill>
                  <a:srgbClr val="00B050"/>
                </a:solidFill>
              </a:rPr>
              <a:t>has</a:t>
            </a:r>
            <a:r>
              <a:rPr lang="en-US" dirty="0"/>
              <a:t> </a:t>
            </a:r>
            <a:r>
              <a:rPr lang="en-US" dirty="0">
                <a:solidFill>
                  <a:srgbClr val="0070C0"/>
                </a:solidFill>
              </a:rPr>
              <a:t>many problems </a:t>
            </a:r>
            <a:r>
              <a:rPr lang="en-US" dirty="0" smtClean="0"/>
              <a:t>that (= </a:t>
            </a:r>
            <a:r>
              <a:rPr lang="en-US" dirty="0" err="1" smtClean="0"/>
              <a:t>sth</a:t>
            </a:r>
            <a:r>
              <a:rPr lang="en-US" dirty="0" smtClean="0"/>
              <a:t> has </a:t>
            </a:r>
            <a:r>
              <a:rPr lang="en-US" dirty="0" err="1" smtClean="0"/>
              <a:t>sth</a:t>
            </a:r>
            <a:r>
              <a:rPr lang="en-US" dirty="0" smtClean="0"/>
              <a:t> = situation)</a:t>
            </a:r>
          </a:p>
          <a:p>
            <a:pPr marL="0" indent="0">
              <a:buNone/>
            </a:pPr>
            <a:r>
              <a:rPr lang="en-US" dirty="0" smtClean="0"/>
              <a:t>(</a:t>
            </a:r>
            <a:r>
              <a:rPr lang="en-US" dirty="0" smtClean="0">
                <a:solidFill>
                  <a:srgbClr val="C00000"/>
                </a:solidFill>
              </a:rPr>
              <a:t>problems</a:t>
            </a:r>
            <a:r>
              <a:rPr lang="en-US" dirty="0" smtClean="0"/>
              <a:t>) </a:t>
            </a:r>
            <a:r>
              <a:rPr lang="en-US" dirty="0" smtClean="0">
                <a:solidFill>
                  <a:srgbClr val="00B050"/>
                </a:solidFill>
              </a:rPr>
              <a:t>need</a:t>
            </a:r>
            <a:r>
              <a:rPr lang="en-US" dirty="0" smtClean="0"/>
              <a:t> </a:t>
            </a:r>
            <a:r>
              <a:rPr lang="en-US" dirty="0">
                <a:solidFill>
                  <a:srgbClr val="0070C0"/>
                </a:solidFill>
              </a:rPr>
              <a:t>solutions</a:t>
            </a:r>
            <a:r>
              <a:rPr lang="en-US" dirty="0" smtClean="0"/>
              <a:t>. (= situation)</a:t>
            </a:r>
          </a:p>
          <a:p>
            <a:pPr marL="0" indent="0">
              <a:buNone/>
            </a:pPr>
            <a:r>
              <a:rPr lang="en-US" dirty="0" smtClean="0"/>
              <a:t>One </a:t>
            </a:r>
            <a:r>
              <a:rPr lang="en-US" dirty="0">
                <a:solidFill>
                  <a:srgbClr val="C00000"/>
                </a:solidFill>
              </a:rPr>
              <a:t>problem</a:t>
            </a:r>
            <a:r>
              <a:rPr lang="en-US" dirty="0"/>
              <a:t> </a:t>
            </a:r>
            <a:r>
              <a:rPr lang="en-US" dirty="0">
                <a:solidFill>
                  <a:srgbClr val="00B050"/>
                </a:solidFill>
              </a:rPr>
              <a:t>is</a:t>
            </a:r>
            <a:r>
              <a:rPr lang="en-US" dirty="0"/>
              <a:t> that </a:t>
            </a:r>
            <a:r>
              <a:rPr lang="en-US" dirty="0" smtClean="0"/>
              <a:t>(= </a:t>
            </a:r>
            <a:r>
              <a:rPr lang="en-US" dirty="0" err="1" smtClean="0"/>
              <a:t>sth</a:t>
            </a:r>
            <a:r>
              <a:rPr lang="en-US" dirty="0" smtClean="0"/>
              <a:t> is </a:t>
            </a:r>
            <a:r>
              <a:rPr lang="en-US" dirty="0" err="1" smtClean="0"/>
              <a:t>sth</a:t>
            </a:r>
            <a:r>
              <a:rPr lang="en-US" dirty="0" smtClean="0"/>
              <a:t> = what the problem is)</a:t>
            </a:r>
          </a:p>
          <a:p>
            <a:pPr marL="0" indent="0">
              <a:buNone/>
            </a:pPr>
            <a:r>
              <a:rPr lang="en-US" dirty="0" smtClean="0">
                <a:solidFill>
                  <a:srgbClr val="C00000"/>
                </a:solidFill>
              </a:rPr>
              <a:t>the </a:t>
            </a:r>
            <a:r>
              <a:rPr lang="en-US" dirty="0">
                <a:solidFill>
                  <a:srgbClr val="C00000"/>
                </a:solidFill>
              </a:rPr>
              <a:t>different states </a:t>
            </a:r>
            <a:r>
              <a:rPr lang="en-US" dirty="0">
                <a:solidFill>
                  <a:srgbClr val="00B050"/>
                </a:solidFill>
              </a:rPr>
              <a:t>have</a:t>
            </a:r>
            <a:r>
              <a:rPr lang="en-US" dirty="0"/>
              <a:t> </a:t>
            </a:r>
            <a:r>
              <a:rPr lang="en-US" dirty="0">
                <a:solidFill>
                  <a:srgbClr val="0070C0"/>
                </a:solidFill>
              </a:rPr>
              <a:t>different curricula and educational standards</a:t>
            </a:r>
            <a:r>
              <a:rPr lang="en-US" dirty="0"/>
              <a:t>. </a:t>
            </a:r>
            <a:endParaRPr lang="en-US" dirty="0" smtClean="0"/>
          </a:p>
          <a:p>
            <a:pPr marL="0" indent="0">
              <a:buNone/>
            </a:pPr>
            <a:r>
              <a:rPr lang="en-US" dirty="0" smtClean="0">
                <a:solidFill>
                  <a:srgbClr val="C00000"/>
                </a:solidFill>
              </a:rPr>
              <a:t>A </a:t>
            </a:r>
            <a:r>
              <a:rPr lang="en-US" dirty="0">
                <a:solidFill>
                  <a:srgbClr val="C00000"/>
                </a:solidFill>
              </a:rPr>
              <a:t>solution </a:t>
            </a:r>
            <a:r>
              <a:rPr lang="en-US" dirty="0"/>
              <a:t>to this problem </a:t>
            </a:r>
            <a:r>
              <a:rPr lang="en-US" dirty="0">
                <a:solidFill>
                  <a:srgbClr val="00B050"/>
                </a:solidFill>
              </a:rPr>
              <a:t>is</a:t>
            </a:r>
            <a:r>
              <a:rPr lang="en-US" dirty="0"/>
              <a:t> that </a:t>
            </a:r>
            <a:endParaRPr lang="en-US" dirty="0" smtClean="0"/>
          </a:p>
          <a:p>
            <a:pPr marL="0" indent="0">
              <a:buNone/>
            </a:pPr>
            <a:r>
              <a:rPr lang="en-US" dirty="0" smtClean="0">
                <a:solidFill>
                  <a:srgbClr val="C00000"/>
                </a:solidFill>
              </a:rPr>
              <a:t>the </a:t>
            </a:r>
            <a:r>
              <a:rPr lang="en-US" dirty="0">
                <a:solidFill>
                  <a:srgbClr val="C00000"/>
                </a:solidFill>
              </a:rPr>
              <a:t>federal government </a:t>
            </a:r>
            <a:r>
              <a:rPr lang="en-US" dirty="0">
                <a:solidFill>
                  <a:srgbClr val="00B050"/>
                </a:solidFill>
              </a:rPr>
              <a:t>implements</a:t>
            </a:r>
            <a:r>
              <a:rPr lang="en-US" dirty="0"/>
              <a:t> </a:t>
            </a:r>
            <a:r>
              <a:rPr lang="en-US" dirty="0">
                <a:solidFill>
                  <a:srgbClr val="0070C0"/>
                </a:solidFill>
              </a:rPr>
              <a:t>one standard curriculum for all of the states</a:t>
            </a:r>
            <a:r>
              <a:rPr lang="en-US" dirty="0"/>
              <a:t>. </a:t>
            </a:r>
            <a:r>
              <a:rPr lang="en-US" dirty="0" smtClean="0"/>
              <a:t>(= </a:t>
            </a:r>
            <a:r>
              <a:rPr lang="en-US" dirty="0" err="1" smtClean="0"/>
              <a:t>sth</a:t>
            </a:r>
            <a:r>
              <a:rPr lang="en-US" dirty="0" smtClean="0"/>
              <a:t> does </a:t>
            </a:r>
            <a:r>
              <a:rPr lang="en-US" dirty="0" err="1" smtClean="0"/>
              <a:t>sth</a:t>
            </a:r>
            <a:r>
              <a:rPr lang="en-US" dirty="0" smtClean="0"/>
              <a:t> = a course of action the government can take)</a:t>
            </a:r>
          </a:p>
          <a:p>
            <a:pPr marL="0" indent="0">
              <a:buNone/>
            </a:pPr>
            <a:endParaRPr lang="en-US" dirty="0"/>
          </a:p>
        </p:txBody>
      </p:sp>
    </p:spTree>
    <p:extLst>
      <p:ext uri="{BB962C8B-B14F-4D97-AF65-F5344CB8AC3E}">
        <p14:creationId xmlns:p14="http://schemas.microsoft.com/office/powerpoint/2010/main" val="4175508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Katalog</Template>
  <TotalTime>0</TotalTime>
  <Words>896</Words>
  <Application>Microsoft Office PowerPoint</Application>
  <PresentationFormat>Breitbild</PresentationFormat>
  <Paragraphs>81</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Gill Sans MT</vt:lpstr>
      <vt:lpstr>Noto Serif ExtraCondensed Black</vt:lpstr>
      <vt:lpstr>Gallery</vt:lpstr>
      <vt:lpstr>Academic Writing Tips</vt:lpstr>
      <vt:lpstr>Intro</vt:lpstr>
      <vt:lpstr>Problem</vt:lpstr>
      <vt:lpstr>PowerPoint-Präsentation</vt:lpstr>
      <vt:lpstr>Challenges</vt:lpstr>
      <vt:lpstr>Solution</vt:lpstr>
      <vt:lpstr>Sentence Structure</vt:lpstr>
      <vt:lpstr>Quick Fix</vt:lpstr>
      <vt:lpstr>After</vt:lpstr>
      <vt:lpstr>Effective communication</vt:lpstr>
      <vt:lpstr>Resources</vt:lpstr>
    </vt:vector>
  </TitlesOfParts>
  <Company>Universität Erfurt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Writing Tips</dc:title>
  <dc:creator>Christopher Forlini</dc:creator>
  <cp:lastModifiedBy>Christopher Forlini</cp:lastModifiedBy>
  <cp:revision>22</cp:revision>
  <dcterms:created xsi:type="dcterms:W3CDTF">2023-03-05T11:10:26Z</dcterms:created>
  <dcterms:modified xsi:type="dcterms:W3CDTF">2023-03-06T14:16:59Z</dcterms:modified>
</cp:coreProperties>
</file>